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80" r:id="rId6"/>
    <p:sldId id="281" r:id="rId7"/>
    <p:sldId id="282" r:id="rId8"/>
    <p:sldId id="284" r:id="rId9"/>
    <p:sldId id="285" r:id="rId10"/>
    <p:sldId id="286" r:id="rId11"/>
    <p:sldId id="283" r:id="rId12"/>
    <p:sldId id="260" r:id="rId13"/>
    <p:sldId id="261" r:id="rId14"/>
    <p:sldId id="262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Red Hat Display" panose="020B0604020202020204" charset="0"/>
      <p:regular r:id="rId69"/>
      <p:bold r:id="rId70"/>
      <p:italic r:id="rId71"/>
      <p:boldItalic r:id="rId72"/>
    </p:embeddedFont>
    <p:embeddedFont>
      <p:font typeface="Red Hat Text" panose="020B060402020202020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7" roundtripDataSignature="AMtx7mgAbsZQ7Ae5NjeqOK13532l3rV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724478-824F-4D7A-87B0-4BE2D21D1BA5}">
  <a:tblStyle styleId="{9A724478-824F-4D7A-87B0-4BE2D21D1B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6A25ACF6-D111-4EED-A84D-C11504C633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0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5" name="Google Shape;275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58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6223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0435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2767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1454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1752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8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164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779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03215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84421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" name="Google Shape;7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2" name="Google Shape;22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6" name="Google Shape;36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8" name="Google Shape;39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73083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" name="Google Shape;47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8338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68726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3092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9726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/>
          <p:nvPr/>
        </p:nvSpPr>
        <p:spPr>
          <a:xfrm rot="5400000">
            <a:off x="254825" y="626250"/>
            <a:ext cx="3366900" cy="3891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Google Shape;11;p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4"/>
          <p:cNvSpPr txBox="1">
            <a:spLocks noGrp="1"/>
          </p:cNvSpPr>
          <p:nvPr>
            <p:ph type="ctrTitle"/>
          </p:nvPr>
        </p:nvSpPr>
        <p:spPr>
          <a:xfrm>
            <a:off x="4207975" y="1510600"/>
            <a:ext cx="4047900" cy="21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5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6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6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6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 background" type="blank">
  <p:cSld name="BLANK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66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6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6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7"/>
          <p:cNvSpPr/>
          <p:nvPr/>
        </p:nvSpPr>
        <p:spPr>
          <a:xfrm rot="5400000">
            <a:off x="163900" y="578775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6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7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6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44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8"/>
          <p:cNvSpPr/>
          <p:nvPr/>
        </p:nvSpPr>
        <p:spPr>
          <a:xfrm rot="5400000">
            <a:off x="260250" y="1428700"/>
            <a:ext cx="1750800" cy="2286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6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68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400"/>
              <a:buNone/>
              <a:defRPr sz="4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8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9"/>
          <p:cNvSpPr/>
          <p:nvPr/>
        </p:nvSpPr>
        <p:spPr>
          <a:xfrm>
            <a:off x="4091600" y="394860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69"/>
          <p:cNvSpPr/>
          <p:nvPr/>
        </p:nvSpPr>
        <p:spPr>
          <a:xfrm rot="10800000">
            <a:off x="4091600" y="0"/>
            <a:ext cx="960900" cy="1194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" name="Google Shape;36;p6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9"/>
          <p:cNvSpPr txBox="1">
            <a:spLocks noGrp="1"/>
          </p:cNvSpPr>
          <p:nvPr>
            <p:ph type="body" idx="1"/>
          </p:nvPr>
        </p:nvSpPr>
        <p:spPr>
          <a:xfrm>
            <a:off x="1441500" y="1194900"/>
            <a:ext cx="6261300" cy="27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4191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914400" lvl="1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1371600" lvl="2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1828800" lvl="3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2286000" lvl="4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2743200" lvl="5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3200400" lvl="6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●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3657600" lvl="7" indent="-419100" algn="ctr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Red Hat Display"/>
              <a:buChar char="○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4114800" lvl="8" indent="-419100" algn="ctr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accent5"/>
              </a:buClr>
              <a:buSzPts val="3000"/>
              <a:buFont typeface="Red Hat Display"/>
              <a:buChar char="■"/>
              <a:defRPr sz="3000" b="1">
                <a:solidFill>
                  <a:schemeClr val="accent5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38" name="Google Shape;38;p69"/>
          <p:cNvSpPr txBox="1"/>
          <p:nvPr/>
        </p:nvSpPr>
        <p:spPr>
          <a:xfrm>
            <a:off x="3593400" y="40520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9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9"/>
          <p:cNvSpPr txBox="1"/>
          <p:nvPr/>
        </p:nvSpPr>
        <p:spPr>
          <a:xfrm>
            <a:off x="3593400" y="3900356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96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Dark background">
  <p:cSld name="BLANK_1">
    <p:bg>
      <p:bgPr>
        <a:gradFill>
          <a:gsLst>
            <a:gs pos="0">
              <a:schemeClr val="accent5"/>
            </a:gs>
            <a:gs pos="100000">
              <a:schemeClr val="accent4"/>
            </a:gs>
          </a:gsLst>
          <a:lin ang="18900044" scaled="0"/>
        </a:gra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0"/>
          <p:cNvSpPr/>
          <p:nvPr/>
        </p:nvSpPr>
        <p:spPr>
          <a:xfrm rot="5400000">
            <a:off x="163900" y="2091300"/>
            <a:ext cx="633300" cy="9609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  <a:defRPr sz="3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endParaRPr/>
          </a:p>
        </p:txBody>
      </p:sp>
      <p:sp>
        <p:nvSpPr>
          <p:cNvPr id="7" name="Google Shape;7;p63"/>
          <p:cNvSpPr txBox="1">
            <a:spLocks noGrp="1"/>
          </p:cNvSpPr>
          <p:nvPr>
            <p:ph type="body" idx="1"/>
          </p:nvPr>
        </p:nvSpPr>
        <p:spPr>
          <a:xfrm>
            <a:off x="1044475" y="1468375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●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ed Hat Text"/>
              <a:buChar char="○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Red Hat Text"/>
              <a:buChar char="■"/>
              <a:defRPr sz="2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  <p:sp>
        <p:nvSpPr>
          <p:cNvPr id="8" name="Google Shape;8;p6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2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ctrTitle"/>
          </p:nvPr>
        </p:nvSpPr>
        <p:spPr>
          <a:xfrm>
            <a:off x="4003593" y="598790"/>
            <a:ext cx="4524134" cy="2285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US" sz="3600"/>
              <a:t>Nature’s Fresh Mart</a:t>
            </a:r>
            <a:br>
              <a:rPr lang="en-US"/>
            </a:br>
            <a:r>
              <a:rPr lang="en-US" sz="3600"/>
              <a:t>WIP Presentation</a:t>
            </a:r>
            <a:endParaRPr/>
          </a:p>
        </p:txBody>
      </p:sp>
      <p:pic>
        <p:nvPicPr>
          <p:cNvPr id="50" name="Google Shape;5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596" y="1614789"/>
            <a:ext cx="2979513" cy="190688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"/>
          <p:cNvSpPr txBox="1"/>
          <p:nvPr/>
        </p:nvSpPr>
        <p:spPr>
          <a:xfrm>
            <a:off x="5973712" y="3401753"/>
            <a:ext cx="5846307" cy="199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ed Hat Display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British College</a:t>
            </a:r>
            <a:endParaRPr/>
          </a:p>
        </p:txBody>
      </p:sp>
      <p:sp>
        <p:nvSpPr>
          <p:cNvPr id="52" name="Google Shape;52;p1"/>
          <p:cNvSpPr txBox="1"/>
          <p:nvPr/>
        </p:nvSpPr>
        <p:spPr>
          <a:xfrm>
            <a:off x="4013106" y="2034272"/>
            <a:ext cx="5846307" cy="1994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Red Hat Display"/>
              <a:buNone/>
            </a:pPr>
            <a:r>
              <a:rPr lang="en-US" sz="2400" b="0" i="0" u="none" strike="noStrike" cap="non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Project Manager: Rohit Pandey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538614" y="435150"/>
            <a:ext cx="1327256" cy="1306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Admin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 Case</a:t>
            </a:r>
            <a:endParaRPr sz="1600" b="0" i="0" u="none" strike="noStrike" cap="none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697" y="620374"/>
            <a:ext cx="4635197" cy="3938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0358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57" name="Google Shape;257;p28"/>
          <p:cNvSpPr/>
          <p:nvPr/>
        </p:nvSpPr>
        <p:spPr>
          <a:xfrm>
            <a:off x="538614" y="435150"/>
            <a:ext cx="1327256" cy="1306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Case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Overview</a:t>
            </a:r>
            <a:endParaRPr sz="1400" b="0" i="0" u="none" strike="noStrike" cap="none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806BCC-006B-4DB7-89E1-E995054B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8264" y="609601"/>
            <a:ext cx="6801958" cy="385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34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"/>
          <p:cNvSpPr txBox="1">
            <a:spLocks noGrp="1"/>
          </p:cNvSpPr>
          <p:nvPr>
            <p:ph type="ctrTitle"/>
          </p:nvPr>
        </p:nvSpPr>
        <p:spPr>
          <a:xfrm>
            <a:off x="2475275" y="2003875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Skills Audit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1"/>
          </p:nvPr>
        </p:nvSpPr>
        <p:spPr>
          <a:xfrm>
            <a:off x="2475275" y="2769050"/>
            <a:ext cx="5813400" cy="3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2400"/>
              <a:buNone/>
            </a:pPr>
            <a:r>
              <a:rPr lang="en-US"/>
              <a:t>Let’s start with Skills Audit slides</a:t>
            </a:r>
            <a:endParaRPr/>
          </a:p>
        </p:txBody>
      </p:sp>
      <p:sp>
        <p:nvSpPr>
          <p:cNvPr id="100" name="Google Shape;100;p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3</a:t>
            </a:r>
            <a:endParaRPr sz="9600" b="1" i="0" u="none" strike="noStrike" cap="none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pSp>
        <p:nvGrpSpPr>
          <p:cNvPr id="106" name="Google Shape;106;p6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107" name="Google Shape;107;p6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aphicFrame>
        <p:nvGraphicFramePr>
          <p:cNvPr id="115" name="Google Shape;115;p6"/>
          <p:cNvGraphicFramePr/>
          <p:nvPr/>
        </p:nvGraphicFramePr>
        <p:xfrm>
          <a:off x="1050147" y="561613"/>
          <a:ext cx="7484925" cy="4000475"/>
        </p:xfrm>
        <a:graphic>
          <a:graphicData uri="http://schemas.openxmlformats.org/drawingml/2006/table">
            <a:tbl>
              <a:tblPr>
                <a:noFill/>
                <a:tableStyleId>{9A724478-824F-4D7A-87B0-4BE2D21D1BA5}</a:tableStyleId>
              </a:tblPr>
              <a:tblGrid>
                <a:gridCol w="35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0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0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67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99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NO#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Skill Required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Skill Level ( 1- 5)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Traning Action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Training Objective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Time (hrs)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Training Completion Deadline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Traning for?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HTML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3.7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Revise HTML from W3Schools and learn new HTML5 templates.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Become better in creating basic structure of webpages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04/06/2021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Harsh, Gaurav,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6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CSS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3.3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Follow w3schools,tutorialspoint and Youtube.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Refresh my knowledge on basic css tags and make the pages attractive.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28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04/06/2021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Gaurav , Harsh,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66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JavaScript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2.2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Revise  ES6 and learn from notes as well as MDN.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make website user friendly by making cart buttons,number of goods left/payment method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49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06/06/2021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Harsh, rajesh 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4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Bootstrap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2.7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Follow official Bootstrap document and also take a guide from Youtube.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make web pages more stylish and responsive.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37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08/06/2021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gaurav, harsh 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3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5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jQuery Plugins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2.1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Follow youtube tutorials and follow websits like w3schools, tutorialspoint, etc.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be able to use the jQuery library to write better javascript easily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26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06/06/2021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gaurav, harsh 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6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PHP 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Revise and learn all the syntax from W3Schools.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Become more confident in handling backend and database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46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6/18/2021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harsh,  rajesh ,saugat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6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7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MySQL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3.1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Review from different websites and youtube videos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use database more efficiently and learn different syntax.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15/06/2021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harsh, gaurav, rajesh,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79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8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Apache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2.6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Revise previous module course and go through youtube,google for further study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run web pages and PHP in host environment.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13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16/05/2021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gaurav, harsh , saugat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26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9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Photoshop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2.8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Look for solutions to sepcific parts we may need during the duration of the project on youtube and google and be able to perform those acitons efficiently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To re-create or edit images of different MIME types for implementations in websites.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28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05/06/2021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aakash, harsh, rajesh</a:t>
                      </a:r>
                      <a:endParaRPr sz="6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375" marR="4375" marT="437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121" name="Google Shape;121;p7"/>
          <p:cNvGraphicFramePr/>
          <p:nvPr/>
        </p:nvGraphicFramePr>
        <p:xfrm>
          <a:off x="1053925" y="554477"/>
          <a:ext cx="7486950" cy="3988325"/>
        </p:xfrm>
        <a:graphic>
          <a:graphicData uri="http://schemas.openxmlformats.org/drawingml/2006/table">
            <a:tbl>
              <a:tblPr>
                <a:noFill/>
                <a:tableStyleId>{9A724478-824F-4D7A-87B0-4BE2D21D1BA5}</a:tableStyleId>
              </a:tblPr>
              <a:tblGrid>
                <a:gridCol w="358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0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1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58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511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6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0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10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Illustrator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2.5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Watch videos on youtube related to objects creation and different features.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make innovative images and for different objects.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31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6/10/2021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aakash, harsh, rajesh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6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Mockflow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2.5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Play around in the mockflow environment and ask for help with teammates if needed.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be able to protoype wireframe and produce a skeleton of the website to be created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22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6/5/2021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gaurav, harsh , aakash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12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Figma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2.4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Watch videos related to UI/UX design on youtube which uses figma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create prototype for building websites.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24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6/2/2021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gaurav, harsh , rajesh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1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13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Qsee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3.1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Revise previous module course and go through youtube,google for further study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be confident in drawing Erd,eerd,use-case models,network model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20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5/20/2021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gaurav, harsh , rajesh, saugat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14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API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1.5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Learn and explore different API from Youtube as well as Google.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interact with external software components and microservices.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46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6/21/2021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harsh, rajesh , saugat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5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15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Sandbox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Follow the related videos of the sandbox and take a guide from Youtube or Google.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implement payment scheme for the use of PayPal using Sandbox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57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6/22/2021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harsh, gaurav, rajesh, aakash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16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MS-Project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1.1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Follow youtube tutorials and google, lastly instruction from tutor 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handle projects maintaing schedule, assigning resources to tasks and managing workloads. 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39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5/24/2021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gaurav, rajesh, saugat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17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Ms-Word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4.3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Use it daily taking help from youtube if needed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be able to easily document meeting notes, produce reports etc professionally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8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5/11/2021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aakash, harsh, saugat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0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18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Ms-Excel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3.9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Play around in excel and look for solutions of specific problems we may encounter on youtube or google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be able to maintain tables , create columns with specific data types , use formulas on different columns, etc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10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5/12/2021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aakash, harsh, rajesh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19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19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Discord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3.9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Follow youtube tutorials to learn to create things like bots, chat rooms and voice channels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To be able to conduct regular meetings regarding project management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12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5/11/2021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u="none" strike="noStrike" cap="none"/>
                        <a:t>gaurav, harsh, saugat</a:t>
                      </a:r>
                      <a:endParaRPr sz="500" b="0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275" marR="4275" marT="427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>
            <a:spLocks noGrp="1"/>
          </p:cNvSpPr>
          <p:nvPr>
            <p:ph type="ctrTitle"/>
          </p:nvPr>
        </p:nvSpPr>
        <p:spPr>
          <a:xfrm>
            <a:off x="2823325" y="2237700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dirty="0"/>
              <a:t>MS-Project</a:t>
            </a:r>
            <a:endParaRPr dirty="0"/>
          </a:p>
        </p:txBody>
      </p:sp>
      <p:sp>
        <p:nvSpPr>
          <p:cNvPr id="285" name="Google Shape;285;p32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4</a:t>
            </a:r>
            <a:endParaRPr sz="9600" b="1" i="0" u="none" strike="noStrike" cap="none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85337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Task Sheet</a:t>
            </a:r>
            <a:endParaRPr/>
          </a:p>
        </p:txBody>
      </p:sp>
      <p:sp>
        <p:nvSpPr>
          <p:cNvPr id="291" name="Google Shape;291;p3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92" name="Google Shape;292;p33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F8BABA-D52D-4673-A42A-622423CA88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449" y="1248284"/>
            <a:ext cx="6037101" cy="3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813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Gantt Chart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602A90-2DCA-4609-8511-46315818B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56" y="1240464"/>
            <a:ext cx="6097533" cy="328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23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Resource Sheet</a:t>
            </a:r>
            <a:endParaRPr/>
          </a:p>
        </p:txBody>
      </p:sp>
      <p:sp>
        <p:nvSpPr>
          <p:cNvPr id="307" name="Google Shape;307;p3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308" name="Google Shape;308;p35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5023" y="1268819"/>
            <a:ext cx="6080359" cy="29771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4264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Calendar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16" name="Google Shape;316;p36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8055" y="1304261"/>
            <a:ext cx="6036261" cy="3021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2267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Meet Our Team</a:t>
            </a:r>
            <a:endParaRPr/>
          </a:p>
        </p:txBody>
      </p:sp>
      <p:sp>
        <p:nvSpPr>
          <p:cNvPr id="58" name="Google Shape;58;p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59" name="Google Shape;59;p2"/>
          <p:cNvSpPr txBox="1"/>
          <p:nvPr/>
        </p:nvSpPr>
        <p:spPr>
          <a:xfrm>
            <a:off x="3765909" y="3223307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Aakash Das</a:t>
            </a:r>
            <a:endParaRPr sz="800" b="0" i="0" u="none" strike="noStrike" cap="none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sym typeface="Red Hat Text"/>
              </a:rPr>
              <a:t>Team Worker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Implementer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0" name="Google Shape;60;p2"/>
          <p:cNvSpPr txBox="1"/>
          <p:nvPr/>
        </p:nvSpPr>
        <p:spPr>
          <a:xfrm>
            <a:off x="951680" y="3223306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 err="1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Saugat</a:t>
            </a:r>
            <a:r>
              <a:rPr lang="en-US" sz="1200" b="1" i="0" u="none" strike="noStrike" cap="none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 Thapa</a:t>
            </a:r>
            <a:endParaRPr sz="800" b="0" i="0" u="none" strike="noStrike" cap="none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Co-Ordinator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2395580" y="3223307"/>
            <a:ext cx="1443900" cy="8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Rajesh Basnet</a:t>
            </a:r>
            <a:endParaRPr sz="800" b="0" i="0" u="none" strike="noStrike" cap="none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Specialist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Resource Investigator</a:t>
            </a: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2" name="Google Shape;62;p2"/>
          <p:cNvSpPr txBox="1"/>
          <p:nvPr/>
        </p:nvSpPr>
        <p:spPr>
          <a:xfrm>
            <a:off x="5343909" y="3223307"/>
            <a:ext cx="14439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Gaurav Bhansali</a:t>
            </a:r>
            <a:endParaRPr sz="800" b="0" i="0" u="none" strike="noStrike" cap="none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Shaper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Plant</a:t>
            </a: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 txBox="1"/>
          <p:nvPr/>
        </p:nvSpPr>
        <p:spPr>
          <a:xfrm>
            <a:off x="6674569" y="3223307"/>
            <a:ext cx="1443900" cy="836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Harsh Gupta</a:t>
            </a:r>
            <a:endParaRPr sz="800" b="0" i="0" u="none" strike="noStrike" cap="none" dirty="0">
              <a:solidFill>
                <a:schemeClr val="dk2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Team Worker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Monitor Evaluator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rPr>
              <a:t>Complete Finisher</a:t>
            </a: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65" name="Google Shape;65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6769330" y="1882327"/>
            <a:ext cx="1326630" cy="1150672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6" name="Google Shape;66;p2"/>
          <p:cNvPicPr preferRelativeResize="0"/>
          <p:nvPr/>
        </p:nvPicPr>
        <p:blipFill rotWithShape="1">
          <a:blip r:embed="rId4">
            <a:alphaModFix/>
          </a:blip>
          <a:srcRect t="22468" b="22768"/>
          <a:stretch/>
        </p:blipFill>
        <p:spPr>
          <a:xfrm>
            <a:off x="1206699" y="1801491"/>
            <a:ext cx="1069622" cy="1269659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7" name="Google Shape;67;p2"/>
          <p:cNvPicPr preferRelativeResize="0"/>
          <p:nvPr/>
        </p:nvPicPr>
        <p:blipFill rotWithShape="1">
          <a:blip r:embed="rId5">
            <a:alphaModFix/>
          </a:blip>
          <a:srcRect l="28207" t="26750" r="17386" b="37300"/>
          <a:stretch/>
        </p:blipFill>
        <p:spPr>
          <a:xfrm>
            <a:off x="2565981" y="1773098"/>
            <a:ext cx="1206676" cy="127619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8" name="Google Shape;68;p2"/>
          <p:cNvPicPr preferRelativeResize="0"/>
          <p:nvPr/>
        </p:nvPicPr>
        <p:blipFill rotWithShape="1">
          <a:blip r:embed="rId6">
            <a:alphaModFix/>
          </a:blip>
          <a:srcRect l="13473" t="705" r="34217" b="38520"/>
          <a:stretch/>
        </p:blipFill>
        <p:spPr>
          <a:xfrm>
            <a:off x="5421600" y="1773006"/>
            <a:ext cx="1150672" cy="132663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9" name="Google Shape;69;p2"/>
          <p:cNvPicPr preferRelativeResize="0"/>
          <p:nvPr/>
        </p:nvPicPr>
        <p:blipFill rotWithShape="1">
          <a:blip r:embed="rId7">
            <a:alphaModFix/>
          </a:blip>
          <a:srcRect l="22102" t="10131" r="17120" b="40990"/>
          <a:stretch/>
        </p:blipFill>
        <p:spPr>
          <a:xfrm>
            <a:off x="4026601" y="1773098"/>
            <a:ext cx="1150672" cy="1233853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Calendar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24" name="Google Shape;324;p37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17676" y="1375875"/>
            <a:ext cx="5613989" cy="29008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29769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Project Calendar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32" name="Google Shape;332;p38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00625" y="1305611"/>
            <a:ext cx="3095199" cy="3324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930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Timeline</a:t>
            </a:r>
            <a:endParaRPr/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6409" y="1375875"/>
            <a:ext cx="5985077" cy="29297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9169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0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Network Diagram</a:t>
            </a: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607500" y="954153"/>
            <a:ext cx="201499" cy="201499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5527" y="1375875"/>
            <a:ext cx="6080576" cy="29559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6489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"/>
          <p:cNvSpPr txBox="1">
            <a:spLocks noGrp="1"/>
          </p:cNvSpPr>
          <p:nvPr>
            <p:ph type="ctrTitle"/>
          </p:nvPr>
        </p:nvSpPr>
        <p:spPr>
          <a:xfrm>
            <a:off x="2485107" y="2237700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Requirements </a:t>
            </a:r>
            <a:endParaRPr/>
          </a:p>
        </p:txBody>
      </p:sp>
      <p:sp>
        <p:nvSpPr>
          <p:cNvPr id="127" name="Google Shape;127;p8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5</a:t>
            </a:r>
            <a:endParaRPr sz="9600" b="1" i="0" u="none" strike="noStrike" cap="none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133" name="Google Shape;133;p9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Functional Requirement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0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39" name="Google Shape;139;p10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Part A: Product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aphicFrame>
        <p:nvGraphicFramePr>
          <p:cNvPr id="145" name="Google Shape;145;p11"/>
          <p:cNvGraphicFramePr/>
          <p:nvPr/>
        </p:nvGraphicFramePr>
        <p:xfrm>
          <a:off x="1105469" y="600500"/>
          <a:ext cx="7514350" cy="391697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46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88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000" u="none" strike="noStrike" cap="none"/>
                      </a:b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description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000" u="none" strike="noStrike" cap="none"/>
                      </a:b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A1-01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a unique id.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A1-02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a name and price.</a:t>
                      </a:r>
                      <a:endParaRPr sz="1000" u="none" strike="noStrike" cap="none" dirty="0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A1-03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be associated with at least one trader.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4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A1-04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max and min order capacity , stock availability  and description.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A1-05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allergy information if needed.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A1-06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an enabled or disabled status.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9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A1-07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Products will have delivery-storage information.</a:t>
                      </a:r>
                      <a:endParaRPr sz="1000" u="none" strike="noStrike" cap="none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000" u="none" strike="noStrike" cap="none" dirty="0"/>
                    </a:p>
                  </a:txBody>
                  <a:tcPr marL="50850" marR="50850" marT="33900" marB="339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46" name="Google Shape;146;p11"/>
          <p:cNvSpPr/>
          <p:nvPr/>
        </p:nvSpPr>
        <p:spPr>
          <a:xfrm>
            <a:off x="-160630" y="1264700"/>
            <a:ext cx="1536811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152" name="Google Shape;152;p12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Part B: Customer Interface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graphicFrame>
        <p:nvGraphicFramePr>
          <p:cNvPr id="158" name="Google Shape;158;p13"/>
          <p:cNvGraphicFramePr/>
          <p:nvPr/>
        </p:nvGraphicFramePr>
        <p:xfrm>
          <a:off x="1146412" y="586855"/>
          <a:ext cx="7369800" cy="396157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2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4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1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7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700" u="none" strike="noStrike" cap="none"/>
                      </a:b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the customers to view and buy products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700" u="none" strike="noStrike" cap="none"/>
                      </a:b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B1-01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sort products according to name and price.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B1-02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search for products inside each shop.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B1-03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view information about products like price, stock and so on.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B1-04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rate and leave reviews on products.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B1-05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search for products directly from the home page.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1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Cart interface for customers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700" u="none" strike="noStrike" cap="none"/>
                      </a:b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B2-01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add products to a single cart from different shops.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6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B2-02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view the total price. 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B2-03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delete items from the cart individually or all at once.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1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B2-04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add more of the same products from the cart itself.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5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700" u="none" strike="noStrike" cap="none"/>
                    </a:p>
                  </a:txBody>
                  <a:tcPr marL="32150" marR="32150" marT="21425" marB="21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59" name="Google Shape;159;p13"/>
          <p:cNvSpPr/>
          <p:nvPr/>
        </p:nvSpPr>
        <p:spPr>
          <a:xfrm>
            <a:off x="-3522318" y="1402576"/>
            <a:ext cx="2349089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>
            <a:spLocks noGrp="1"/>
          </p:cNvSpPr>
          <p:nvPr>
            <p:ph type="ctrTitle" idx="4294967295"/>
          </p:nvPr>
        </p:nvSpPr>
        <p:spPr>
          <a:xfrm>
            <a:off x="1193500" y="1207087"/>
            <a:ext cx="4185000" cy="311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</a:pPr>
            <a:r>
              <a:rPr lang="en-US" sz="80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Website Logo</a:t>
            </a:r>
            <a:endParaRPr sz="8000" b="1" i="0" u="none" strike="noStrike" cap="none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5" name="Google Shape;75;p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621973" y="2470113"/>
            <a:ext cx="223470" cy="203269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31365" y="1260241"/>
            <a:ext cx="3780851" cy="2419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graphicFrame>
        <p:nvGraphicFramePr>
          <p:cNvPr id="165" name="Google Shape;165;p14"/>
          <p:cNvGraphicFramePr/>
          <p:nvPr/>
        </p:nvGraphicFramePr>
        <p:xfrm>
          <a:off x="1098493" y="582174"/>
          <a:ext cx="7521350" cy="400587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47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82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53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Product payment and collection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100" u="none" strike="noStrike" cap="none"/>
                      </a:b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B3-01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make online payments via PayPal.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B3-02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login to their account.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B3-03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view their orders.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B3-04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choose collection slots.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B3-05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can add products to favourites if they are logged in.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8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B3-06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can remove items from favourites.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B3-07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cancel orders after they have been placed.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9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B3-08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return products that are not satisfied with the quality.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strike="noStrike" cap="none"/>
                    </a:p>
                  </a:txBody>
                  <a:tcPr marL="55150" marR="55150" marT="36775" marB="367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66" name="Google Shape;166;p14"/>
          <p:cNvSpPr/>
          <p:nvPr/>
        </p:nvSpPr>
        <p:spPr>
          <a:xfrm>
            <a:off x="1098671" y="679470"/>
            <a:ext cx="1418457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5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172" name="Google Shape;172;p15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Part C: Trader Interface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graphicFrame>
        <p:nvGraphicFramePr>
          <p:cNvPr id="178" name="Google Shape;178;p16"/>
          <p:cNvGraphicFramePr/>
          <p:nvPr/>
        </p:nvGraphicFramePr>
        <p:xfrm>
          <a:off x="1012875" y="590844"/>
          <a:ext cx="7606950" cy="4039400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61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3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the traders to manage their products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C1-01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products of every trader will have their unique trader ID.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C1-02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traders will have at least one shop each.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C1-03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Traders will be able to manage their personal information excluding passwords.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53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C1-04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Traders will be able to update, insert and delete products.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C1-05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Each trader should have at least one product.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0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C1-06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Traders should be able to login to their account.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30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C1-07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Traders will be able to change their password by  and type of product by themselves without the help of admin.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strike="noStrike" cap="none"/>
                    </a:p>
                  </a:txBody>
                  <a:tcPr marL="41950" marR="41950" marT="27975" marB="2797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9" name="Google Shape;179;p16"/>
          <p:cNvSpPr/>
          <p:nvPr/>
        </p:nvSpPr>
        <p:spPr>
          <a:xfrm>
            <a:off x="-1356684" y="1264859"/>
            <a:ext cx="1857699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graphicFrame>
        <p:nvGraphicFramePr>
          <p:cNvPr id="185" name="Google Shape;185;p17"/>
          <p:cNvGraphicFramePr/>
          <p:nvPr/>
        </p:nvGraphicFramePr>
        <p:xfrm>
          <a:off x="1069145" y="548638"/>
          <a:ext cx="7550675" cy="4081600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52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03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Payment of the trader 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C2-01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Each trader will receive a receipt for each item sold which can be accessed using their accounts.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C2-02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Each trader will receive a single receipt for all items sold that day which can be accessed using their accounts.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Daily, weekly and Monthly Reports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C3-01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All reports will be available to the traders after they’ve logged in.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C3-02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Daily reports will be available to the traders after they’ve logged in.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C3-03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Weekly financial reports will be available to the traders after they’ve logged in.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0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C3-04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Monthly sales reports will be available to the traders after they’ve logged in.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6" name="Google Shape;186;p17"/>
          <p:cNvSpPr/>
          <p:nvPr/>
        </p:nvSpPr>
        <p:spPr>
          <a:xfrm>
            <a:off x="-944553" y="1374241"/>
            <a:ext cx="172144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Part D: Login &amp; Registration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aphicFrame>
        <p:nvGraphicFramePr>
          <p:cNvPr id="198" name="Google Shape;198;p19"/>
          <p:cNvGraphicFramePr/>
          <p:nvPr/>
        </p:nvGraphicFramePr>
        <p:xfrm>
          <a:off x="1026942" y="548641"/>
          <a:ext cx="7592875" cy="408162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59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3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9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93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10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000" u="none" strike="noStrike" cap="none"/>
                      </a:b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customers to login or register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000" u="none" strike="noStrike" cap="none"/>
                      </a:b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D1-01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Customers will be able to login using username and password.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D1-02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customers will be required to fill out a form which will minimally require name, email and password.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D1-03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verification links will be sent for customer verification.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D1-04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side validation for user login.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60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D1-05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Login option will be available on each page if the user is not logged in.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D1-06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side validation for incorrect login attempt.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000" u="none" strike="noStrike" cap="none"/>
                    </a:p>
                  </a:txBody>
                  <a:tcPr marL="46650" marR="46650" marT="31100" marB="31100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9" name="Google Shape;199;p19"/>
          <p:cNvSpPr/>
          <p:nvPr/>
        </p:nvSpPr>
        <p:spPr>
          <a:xfrm>
            <a:off x="-904691" y="1331155"/>
            <a:ext cx="1692884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graphicFrame>
        <p:nvGraphicFramePr>
          <p:cNvPr id="205" name="Google Shape;205;p20"/>
          <p:cNvGraphicFramePr/>
          <p:nvPr/>
        </p:nvGraphicFramePr>
        <p:xfrm>
          <a:off x="1041010" y="506437"/>
          <a:ext cx="7578825" cy="412382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57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7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4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trader to login or register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100" u="none" strike="noStrike" cap="none"/>
                      </a:b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56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D2-01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traders will be required to fill out a form that collects first name, last name, email, address, mobile number, password and terms and conditions checkbox.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D2-02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Email verification links will be sent for trader verification.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44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D2-03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Traders will be able to login to their account using username and password.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D2-04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side validation for trader login.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D2-05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side validation for incorrect login attempt.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397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D2-06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Apply appropriate strategies to ward off potential security threats.</a:t>
                      </a: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1100" u="none" strike="noStrike" cap="none"/>
                      </a:br>
                      <a:endParaRPr sz="1100" u="none" strike="noStrike" cap="none"/>
                    </a:p>
                  </a:txBody>
                  <a:tcPr marL="56150" marR="56150" marT="37425" marB="37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06" name="Google Shape;206;p20"/>
          <p:cNvSpPr/>
          <p:nvPr/>
        </p:nvSpPr>
        <p:spPr>
          <a:xfrm>
            <a:off x="69730" y="1370398"/>
            <a:ext cx="14038888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1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212" name="Google Shape;212;p21"/>
          <p:cNvSpPr txBox="1"/>
          <p:nvPr/>
        </p:nvSpPr>
        <p:spPr>
          <a:xfrm>
            <a:off x="914778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Part E: Management Interface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graphicFrame>
        <p:nvGraphicFramePr>
          <p:cNvPr id="218" name="Google Shape;218;p22"/>
          <p:cNvGraphicFramePr/>
          <p:nvPr/>
        </p:nvGraphicFramePr>
        <p:xfrm>
          <a:off x="1012875" y="520508"/>
          <a:ext cx="7606950" cy="410967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5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8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admin to login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E1-01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Admins will login using their username and password.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E1-02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After logging in, admin can access any of the trader accounts.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E1-03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can disable any trader’s products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E1-04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can deactivate a trader's account.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E1-05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can delete a trader's products.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E2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Dashboard and Report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794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E2-01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users can access the admin home page and dashboard.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E2-02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Admin has access to all reports of the traders.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2500" marR="42500" marT="28325" marB="283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19" name="Google Shape;219;p22"/>
          <p:cNvSpPr/>
          <p:nvPr/>
        </p:nvSpPr>
        <p:spPr>
          <a:xfrm>
            <a:off x="-1500975" y="1334143"/>
            <a:ext cx="1850107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>
            <a:spLocks noGrp="1"/>
          </p:cNvSpPr>
          <p:nvPr>
            <p:ph type="sldNum" idx="12"/>
          </p:nvPr>
        </p:nvSpPr>
        <p:spPr>
          <a:xfrm>
            <a:off x="4091600" y="4717600"/>
            <a:ext cx="9609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225" name="Google Shape;225;p23"/>
          <p:cNvSpPr txBox="1"/>
          <p:nvPr/>
        </p:nvSpPr>
        <p:spPr>
          <a:xfrm>
            <a:off x="1013254" y="2063581"/>
            <a:ext cx="7661189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Non-functional Requirement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4"/>
          <p:cNvSpPr txBox="1">
            <a:spLocks noGrp="1"/>
          </p:cNvSpPr>
          <p:nvPr>
            <p:ph type="title"/>
          </p:nvPr>
        </p:nvSpPr>
        <p:spPr>
          <a:xfrm>
            <a:off x="1044475" y="742575"/>
            <a:ext cx="7207500" cy="6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83" name="Google Shape;83;p4"/>
          <p:cNvSpPr txBox="1">
            <a:spLocks noGrp="1"/>
          </p:cNvSpPr>
          <p:nvPr>
            <p:ph type="body" idx="1"/>
          </p:nvPr>
        </p:nvSpPr>
        <p:spPr>
          <a:xfrm>
            <a:off x="1044475" y="1266292"/>
            <a:ext cx="72075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1100" dirty="0"/>
          </a:p>
          <a:p>
            <a:pPr lvl="0"/>
            <a:r>
              <a:rPr lang="en-US" sz="1700" dirty="0"/>
              <a:t>Independently owned local businesses located at a popular suburb of Cleckhuddersfax have decided to create an e-commerce platform.</a:t>
            </a:r>
          </a:p>
          <a:p>
            <a:pPr lvl="0"/>
            <a:r>
              <a:rPr lang="en-US" sz="1700" dirty="0"/>
              <a:t>This platform helps the traders sell their fresh goods more conveniently. </a:t>
            </a:r>
          </a:p>
          <a:p>
            <a:pPr lvl="0"/>
            <a:r>
              <a:rPr lang="en-US" sz="1700" dirty="0"/>
              <a:t>Locals can now buy locally sourced fresh high quality foods at any time of the day.</a:t>
            </a:r>
          </a:p>
          <a:p>
            <a:pPr lvl="0"/>
            <a:r>
              <a:rPr lang="en-US" sz="1700" dirty="0"/>
              <a:t>With the help of the platform traders hope to increase their revenue, recognition and reach a larger market.</a:t>
            </a:r>
            <a:endParaRPr sz="1700" dirty="0"/>
          </a:p>
          <a:p>
            <a:pPr marL="76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br>
              <a:rPr lang="en-US" sz="1100" dirty="0"/>
            </a:br>
            <a:br>
              <a:rPr lang="en-US" sz="1100" dirty="0"/>
            </a:br>
            <a:endParaRPr sz="1100" dirty="0"/>
          </a:p>
        </p:txBody>
      </p:sp>
      <p:sp>
        <p:nvSpPr>
          <p:cNvPr id="84" name="Google Shape;84;p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grpSp>
        <p:nvGrpSpPr>
          <p:cNvPr id="85" name="Google Shape;85;p4"/>
          <p:cNvGrpSpPr/>
          <p:nvPr/>
        </p:nvGrpSpPr>
        <p:grpSpPr>
          <a:xfrm>
            <a:off x="608924" y="892350"/>
            <a:ext cx="210524" cy="333750"/>
            <a:chOff x="899801" y="909674"/>
            <a:chExt cx="250475" cy="397085"/>
          </a:xfrm>
        </p:grpSpPr>
        <p:sp>
          <p:nvSpPr>
            <p:cNvPr id="86" name="Google Shape;86;p4"/>
            <p:cNvSpPr/>
            <p:nvPr/>
          </p:nvSpPr>
          <p:spPr>
            <a:xfrm>
              <a:off x="975178" y="1255681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975178" y="1233140"/>
              <a:ext cx="99722" cy="21982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975178" y="1277637"/>
              <a:ext cx="99722" cy="29122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96447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899801" y="909674"/>
              <a:ext cx="250475" cy="29977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051139" y="1046771"/>
              <a:ext cx="34459" cy="162670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981100" y="1040849"/>
              <a:ext cx="87878" cy="19009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975178" y="1211769"/>
              <a:ext cx="99722" cy="24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graphicFrame>
        <p:nvGraphicFramePr>
          <p:cNvPr id="231" name="Google Shape;231;p24"/>
          <p:cNvGraphicFramePr/>
          <p:nvPr>
            <p:extLst>
              <p:ext uri="{D42A27DB-BD31-4B8C-83A1-F6EECF244321}">
                <p14:modId xmlns:p14="http://schemas.microsoft.com/office/powerpoint/2010/main" val="2922895356"/>
              </p:ext>
            </p:extLst>
          </p:nvPr>
        </p:nvGraphicFramePr>
        <p:xfrm>
          <a:off x="967991" y="534625"/>
          <a:ext cx="7564750" cy="4095625"/>
        </p:xfrm>
        <a:graphic>
          <a:graphicData uri="http://schemas.openxmlformats.org/drawingml/2006/table">
            <a:tbl>
              <a:tblPr>
                <a:noFill/>
                <a:tableStyleId>{6A25ACF6-D111-4EED-A84D-C11504C63345}</a:tableStyleId>
              </a:tblPr>
              <a:tblGrid>
                <a:gridCol w="124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15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3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REQUIREMENT ID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DESCRIPTION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MOSCOW RULE</a:t>
                      </a:r>
                      <a:endParaRPr sz="9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An Interface that allows admin to login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900" u="none" strike="noStrike" cap="none"/>
                      </a:b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472C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NF-01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website will be scalable so future development in the website is feasible.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NF1-02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website load time won't exceed 5 seconds.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NF1-03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Server side validation for all users login.</a:t>
                      </a:r>
                      <a:endParaRPr sz="900" u="none" strike="noStrike" cap="none" dirty="0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NF1-04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Proper documentation of code for code maintainability.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1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NF1-05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 level of security for online payment transactions.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NF1-06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traders will be notified no later than 12 hours after registration.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119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=NF1-07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900" b="0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The customer can access the cart from any shop page or product page directly.</a:t>
                      </a:r>
                      <a:endParaRPr sz="900" u="none" strike="noStrike" cap="none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 b="1" i="0" u="none" strike="noStrike" cap="none" dirty="0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  <a:endParaRPr sz="900" u="none" strike="noStrike" cap="none" dirty="0"/>
                    </a:p>
                  </a:txBody>
                  <a:tcPr marL="45625" marR="45625" marT="30425" marB="30425">
                    <a:lnL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8EAA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32" name="Google Shape;232;p24"/>
          <p:cNvSpPr/>
          <p:nvPr/>
        </p:nvSpPr>
        <p:spPr>
          <a:xfrm>
            <a:off x="-937889" y="1313599"/>
            <a:ext cx="17369675" cy="679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>
            <a:spLocks noGrp="1"/>
          </p:cNvSpPr>
          <p:nvPr>
            <p:ph type="ctrTitle"/>
          </p:nvPr>
        </p:nvSpPr>
        <p:spPr>
          <a:xfrm>
            <a:off x="2823325" y="2237700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Wireframe</a:t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6</a:t>
            </a:r>
            <a:endParaRPr sz="9600" b="1" i="0" u="none" strike="noStrike" cap="none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pic>
        <p:nvPicPr>
          <p:cNvPr id="361" name="Google Shape;361;p42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988" y="582334"/>
            <a:ext cx="3657600" cy="394746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62" name="Google Shape;362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3788" y="2767967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2"/>
          <p:cNvSpPr txBox="1"/>
          <p:nvPr/>
        </p:nvSpPr>
        <p:spPr>
          <a:xfrm rot="1174154">
            <a:off x="6752133" y="3145762"/>
            <a:ext cx="1012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Home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369" name="Google Shape;369;p43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00" y="479571"/>
            <a:ext cx="3615397" cy="4150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2279" y="2767600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 rot="1174154">
            <a:off x="6820958" y="3139037"/>
            <a:ext cx="101248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Shop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pic>
        <p:nvPicPr>
          <p:cNvPr id="377" name="Google Shape;377;p44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1003" y="592151"/>
            <a:ext cx="3376245" cy="3959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74292" y="2766531"/>
            <a:ext cx="1483360" cy="1143947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4"/>
          <p:cNvSpPr txBox="1"/>
          <p:nvPr/>
        </p:nvSpPr>
        <p:spPr>
          <a:xfrm rot="1178630">
            <a:off x="6702835" y="3096558"/>
            <a:ext cx="117965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Individual product</a:t>
            </a:r>
            <a:endParaRPr sz="105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pic>
        <p:nvPicPr>
          <p:cNvPr id="385" name="Google Shape;385;p45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525" y="1059473"/>
            <a:ext cx="4724376" cy="3024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5"/>
          <p:cNvSpPr txBox="1"/>
          <p:nvPr/>
        </p:nvSpPr>
        <p:spPr>
          <a:xfrm rot="1174154">
            <a:off x="6835338" y="3146308"/>
            <a:ext cx="13692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Sign Up Customer</a:t>
            </a:r>
            <a:endParaRPr sz="105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393" name="Google Shape;393;p46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2458" y="799953"/>
            <a:ext cx="4886311" cy="3346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1206" y="2761244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6"/>
          <p:cNvSpPr txBox="1"/>
          <p:nvPr/>
        </p:nvSpPr>
        <p:spPr>
          <a:xfrm rot="1174154">
            <a:off x="6755063" y="3159856"/>
            <a:ext cx="136927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Sign Up Trader</a:t>
            </a:r>
            <a:endParaRPr sz="105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01" name="Google Shape;401;p47" descr="0 Image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1347" y="896277"/>
            <a:ext cx="4979111" cy="3155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25898" y="2766714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7"/>
          <p:cNvSpPr txBox="1"/>
          <p:nvPr/>
        </p:nvSpPr>
        <p:spPr>
          <a:xfrm rot="1174154">
            <a:off x="6754331" y="3041062"/>
            <a:ext cx="136620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Sign In Trader/Admin/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Customer</a:t>
            </a:r>
            <a:endParaRPr sz="10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8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410" name="Google Shape;410;p48"/>
          <p:cNvSpPr txBox="1"/>
          <p:nvPr/>
        </p:nvSpPr>
        <p:spPr>
          <a:xfrm rot="1174154">
            <a:off x="6799835" y="3022836"/>
            <a:ext cx="123119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Customer Profile Setting (PhP)</a:t>
            </a:r>
            <a:endParaRPr/>
          </a:p>
        </p:txBody>
      </p:sp>
      <p:pic>
        <p:nvPicPr>
          <p:cNvPr id="411" name="Google Shape;411;p48" descr="0 Imagen"/>
          <p:cNvPicPr preferRelativeResize="0"/>
          <p:nvPr/>
        </p:nvPicPr>
        <p:blipFill rotWithShape="1">
          <a:blip r:embed="rId4">
            <a:alphaModFix/>
          </a:blip>
          <a:srcRect r="642" b="53429"/>
          <a:stretch/>
        </p:blipFill>
        <p:spPr>
          <a:xfrm>
            <a:off x="1048581" y="982426"/>
            <a:ext cx="4957417" cy="3274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418" name="Google Shape;418;p49"/>
          <p:cNvSpPr txBox="1"/>
          <p:nvPr/>
        </p:nvSpPr>
        <p:spPr>
          <a:xfrm rot="1174154">
            <a:off x="6931474" y="3061738"/>
            <a:ext cx="123079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Trader Interface (PhP)</a:t>
            </a:r>
            <a:endParaRPr/>
          </a:p>
        </p:txBody>
      </p:sp>
      <p:pic>
        <p:nvPicPr>
          <p:cNvPr id="419" name="Google Shape;419;p49" descr="0 Imagen"/>
          <p:cNvPicPr preferRelativeResize="0"/>
          <p:nvPr/>
        </p:nvPicPr>
        <p:blipFill rotWithShape="1">
          <a:blip r:embed="rId4">
            <a:alphaModFix/>
          </a:blip>
          <a:srcRect r="2235" b="53068"/>
          <a:stretch/>
        </p:blipFill>
        <p:spPr>
          <a:xfrm>
            <a:off x="1083212" y="969499"/>
            <a:ext cx="4941788" cy="328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5"/>
          <p:cNvSpPr txBox="1">
            <a:spLocks noGrp="1"/>
          </p:cNvSpPr>
          <p:nvPr>
            <p:ph type="ctrTitle"/>
          </p:nvPr>
        </p:nvSpPr>
        <p:spPr>
          <a:xfrm>
            <a:off x="2635912" y="2571750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Entity Relationship Diagram </a:t>
            </a:r>
            <a:endParaRPr/>
          </a:p>
        </p:txBody>
      </p:sp>
      <p:sp>
        <p:nvSpPr>
          <p:cNvPr id="238" name="Google Shape;238;p25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1</a:t>
            </a:r>
            <a:endParaRPr sz="9600" b="1" i="0" u="none" strike="noStrike" cap="none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277854459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5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426" name="Google Shape;426;p50"/>
          <p:cNvSpPr txBox="1"/>
          <p:nvPr/>
        </p:nvSpPr>
        <p:spPr>
          <a:xfrm rot="1174154">
            <a:off x="6918394" y="3060905"/>
            <a:ext cx="1343228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Admin Interface (PhP)</a:t>
            </a:r>
            <a:endParaRPr/>
          </a:p>
        </p:txBody>
      </p:sp>
      <p:pic>
        <p:nvPicPr>
          <p:cNvPr id="427" name="Google Shape;427;p50" descr="0 Imagen"/>
          <p:cNvPicPr preferRelativeResize="0"/>
          <p:nvPr/>
        </p:nvPicPr>
        <p:blipFill rotWithShape="1">
          <a:blip r:embed="rId4">
            <a:alphaModFix/>
          </a:blip>
          <a:srcRect r="466" b="70079"/>
          <a:stretch/>
        </p:blipFill>
        <p:spPr>
          <a:xfrm>
            <a:off x="1029530" y="887123"/>
            <a:ext cx="5089918" cy="317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434" name="Google Shape;434;p51"/>
          <p:cNvSpPr txBox="1"/>
          <p:nvPr/>
        </p:nvSpPr>
        <p:spPr>
          <a:xfrm rot="1174154">
            <a:off x="6908835" y="3233728"/>
            <a:ext cx="138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Invoice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5" name="Google Shape;435;p51" descr="0 Image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782" y="762952"/>
            <a:ext cx="4962326" cy="36175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442" name="Google Shape;442;p52"/>
          <p:cNvSpPr txBox="1"/>
          <p:nvPr/>
        </p:nvSpPr>
        <p:spPr>
          <a:xfrm rot="1174154">
            <a:off x="6938333" y="3243561"/>
            <a:ext cx="13860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Cart</a:t>
            </a: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3" name="Google Shape;443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914" y="773885"/>
            <a:ext cx="4395298" cy="359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3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450" name="Google Shape;450;p53"/>
          <p:cNvSpPr txBox="1"/>
          <p:nvPr/>
        </p:nvSpPr>
        <p:spPr>
          <a:xfrm rot="1174154">
            <a:off x="6881168" y="3122307"/>
            <a:ext cx="10294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Add Product</a:t>
            </a:r>
            <a:endParaRPr/>
          </a:p>
        </p:txBody>
      </p:sp>
      <p:pic>
        <p:nvPicPr>
          <p:cNvPr id="451" name="Google Shape;45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6181" y="886589"/>
            <a:ext cx="4865013" cy="33703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4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458" name="Google Shape;458;p54"/>
          <p:cNvSpPr txBox="1"/>
          <p:nvPr/>
        </p:nvSpPr>
        <p:spPr>
          <a:xfrm rot="1174154">
            <a:off x="6915147" y="3173054"/>
            <a:ext cx="137230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Update Product</a:t>
            </a:r>
            <a:endParaRPr/>
          </a:p>
        </p:txBody>
      </p:sp>
      <p:pic>
        <p:nvPicPr>
          <p:cNvPr id="459" name="Google Shape;459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1348" y="1047750"/>
            <a:ext cx="4965896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5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66" name="Google Shape;466;p55"/>
          <p:cNvSpPr txBox="1"/>
          <p:nvPr/>
        </p:nvSpPr>
        <p:spPr>
          <a:xfrm rot="1174154">
            <a:off x="6868016" y="3249514"/>
            <a:ext cx="128590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About Us</a:t>
            </a:r>
            <a:endParaRPr sz="11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7" name="Google Shape;467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059" y="597584"/>
            <a:ext cx="3619304" cy="3948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474" name="Google Shape;474;p56"/>
          <p:cNvSpPr txBox="1"/>
          <p:nvPr/>
        </p:nvSpPr>
        <p:spPr>
          <a:xfrm rot="1174154">
            <a:off x="6968807" y="3071072"/>
            <a:ext cx="10124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Oracle Apex</a:t>
            </a:r>
            <a:endParaRPr sz="12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5" name="Google Shape;475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092" y="742530"/>
            <a:ext cx="4913813" cy="3562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7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pic>
        <p:nvPicPr>
          <p:cNvPr id="481" name="Google Shape;481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3093" y="806450"/>
            <a:ext cx="4857542" cy="353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76875" y="2790741"/>
            <a:ext cx="1498600" cy="115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7"/>
          <p:cNvSpPr txBox="1"/>
          <p:nvPr/>
        </p:nvSpPr>
        <p:spPr>
          <a:xfrm rot="1174154">
            <a:off x="6968807" y="3071072"/>
            <a:ext cx="10124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Oracle Apex</a:t>
            </a:r>
            <a:endParaRPr sz="12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8"/>
          <p:cNvSpPr txBox="1">
            <a:spLocks noGrp="1"/>
          </p:cNvSpPr>
          <p:nvPr>
            <p:ph type="ctrTitle"/>
          </p:nvPr>
        </p:nvSpPr>
        <p:spPr>
          <a:xfrm>
            <a:off x="2446637" y="2571750"/>
            <a:ext cx="6375439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Product Development Progression</a:t>
            </a:r>
            <a:endParaRPr/>
          </a:p>
        </p:txBody>
      </p:sp>
      <p:sp>
        <p:nvSpPr>
          <p:cNvPr id="489" name="Google Shape;489;p58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7</a:t>
            </a:r>
            <a:endParaRPr sz="9600" b="1" i="0" u="none" strike="noStrike" cap="none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59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59"/>
          <p:cNvSpPr txBox="1">
            <a:spLocks noGrp="1"/>
          </p:cNvSpPr>
          <p:nvPr>
            <p:ph type="body" idx="4294967295"/>
          </p:nvPr>
        </p:nvSpPr>
        <p:spPr>
          <a:xfrm>
            <a:off x="1248697" y="691650"/>
            <a:ext cx="4011561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3200" b="1">
                <a:latin typeface="Red Hat Display"/>
                <a:ea typeface="Red Hat Display"/>
                <a:cs typeface="Red Hat Display"/>
                <a:sym typeface="Red Hat Display"/>
              </a:rPr>
              <a:t>Home page Section</a:t>
            </a:r>
            <a:endParaRPr sz="3200"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496" name="Google Shape;496;p59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497" name="Google Shape;497;p59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9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99" name="Google Shape;499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3169" y="569435"/>
            <a:ext cx="2998838" cy="40608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538614" y="435150"/>
            <a:ext cx="1327256" cy="130672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Red Hat Text"/>
                <a:ea typeface="Red Hat Text"/>
                <a:cs typeface="Red Hat Text"/>
                <a:sym typeface="Red Hat Text"/>
              </a:rPr>
              <a:t>Composite 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chemeClr val="tx1"/>
                </a:solidFill>
                <a:latin typeface="Red Hat Text"/>
                <a:ea typeface="Red Hat Text"/>
                <a:cs typeface="Red Hat Text"/>
                <a:sym typeface="Red Hat Text"/>
              </a:rPr>
              <a:t>Diagram</a:t>
            </a:r>
            <a:endParaRPr sz="1400" b="0" i="0" u="none" strike="noStrike" cap="none" dirty="0">
              <a:solidFill>
                <a:schemeClr val="tx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0AC08-C9BF-4DA2-917A-8C9CE75C5F1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470" y="673395"/>
            <a:ext cx="7123916" cy="3898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2375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60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505" name="Google Shape;505;p60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506" name="Google Shape;506;p60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60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60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60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p60"/>
          <p:cNvSpPr txBox="1">
            <a:spLocks noGrp="1"/>
          </p:cNvSpPr>
          <p:nvPr>
            <p:ph type="body" idx="4294967295"/>
          </p:nvPr>
        </p:nvSpPr>
        <p:spPr>
          <a:xfrm>
            <a:off x="1212998" y="691625"/>
            <a:ext cx="2958362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latin typeface="Red Hat Display"/>
                <a:ea typeface="Red Hat Display"/>
                <a:cs typeface="Red Hat Display"/>
                <a:sym typeface="Red Hat Display"/>
              </a:rPr>
              <a:t>Product page Section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511" name="Google Shape;511;p60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512" name="Google Shape;512;p60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60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4" name="Google Shape;51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8445" y="1405303"/>
            <a:ext cx="3508189" cy="2216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61</a:t>
            </a:fld>
            <a:endParaRPr>
              <a:solidFill>
                <a:schemeClr val="lt1"/>
              </a:solidFill>
            </a:endParaRPr>
          </a:p>
        </p:txBody>
      </p:sp>
      <p:grpSp>
        <p:nvGrpSpPr>
          <p:cNvPr id="520" name="Google Shape;520;p61"/>
          <p:cNvGrpSpPr/>
          <p:nvPr/>
        </p:nvGrpSpPr>
        <p:grpSpPr>
          <a:xfrm>
            <a:off x="3938374" y="1241129"/>
            <a:ext cx="4542205" cy="2661224"/>
            <a:chOff x="3938374" y="1241129"/>
            <a:chExt cx="4542205" cy="2661224"/>
          </a:xfrm>
        </p:grpSpPr>
        <p:sp>
          <p:nvSpPr>
            <p:cNvPr id="521" name="Google Shape;521;p61"/>
            <p:cNvSpPr/>
            <p:nvPr/>
          </p:nvSpPr>
          <p:spPr>
            <a:xfrm>
              <a:off x="4309824" y="1241129"/>
              <a:ext cx="3797910" cy="2542169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61"/>
            <p:cNvSpPr/>
            <p:nvPr/>
          </p:nvSpPr>
          <p:spPr>
            <a:xfrm>
              <a:off x="3938374" y="3832321"/>
              <a:ext cx="4542205" cy="70032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61"/>
            <p:cNvSpPr/>
            <p:nvPr/>
          </p:nvSpPr>
          <p:spPr>
            <a:xfrm>
              <a:off x="3938374" y="3776295"/>
              <a:ext cx="4541505" cy="56025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61"/>
            <p:cNvSpPr/>
            <p:nvPr/>
          </p:nvSpPr>
          <p:spPr>
            <a:xfrm>
              <a:off x="5872718" y="3776295"/>
              <a:ext cx="665106" cy="35016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p61"/>
          <p:cNvSpPr txBox="1">
            <a:spLocks noGrp="1"/>
          </p:cNvSpPr>
          <p:nvPr>
            <p:ph type="body" idx="4294967295"/>
          </p:nvPr>
        </p:nvSpPr>
        <p:spPr>
          <a:xfrm>
            <a:off x="1212998" y="691625"/>
            <a:ext cx="2958362" cy="37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b="1">
                <a:latin typeface="Red Hat Display"/>
                <a:ea typeface="Red Hat Display"/>
                <a:cs typeface="Red Hat Display"/>
                <a:sym typeface="Red Hat Display"/>
              </a:rPr>
              <a:t>Sign Up page Section</a:t>
            </a:r>
            <a:endParaRPr b="1"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526" name="Google Shape;526;p61"/>
          <p:cNvGrpSpPr/>
          <p:nvPr/>
        </p:nvGrpSpPr>
        <p:grpSpPr>
          <a:xfrm>
            <a:off x="593504" y="2454260"/>
            <a:ext cx="248044" cy="234924"/>
            <a:chOff x="881455" y="2767984"/>
            <a:chExt cx="295115" cy="279505"/>
          </a:xfrm>
        </p:grpSpPr>
        <p:sp>
          <p:nvSpPr>
            <p:cNvPr id="527" name="Google Shape;527;p61"/>
            <p:cNvSpPr/>
            <p:nvPr/>
          </p:nvSpPr>
          <p:spPr>
            <a:xfrm>
              <a:off x="956978" y="2986756"/>
              <a:ext cx="144057" cy="60733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61"/>
            <p:cNvSpPr/>
            <p:nvPr/>
          </p:nvSpPr>
          <p:spPr>
            <a:xfrm>
              <a:off x="881455" y="2767984"/>
              <a:ext cx="295115" cy="21488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29" name="Google Shape;52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0960" y="1402453"/>
            <a:ext cx="3520588" cy="2215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62"/>
          <p:cNvSpPr txBox="1">
            <a:spLocks noGrp="1"/>
          </p:cNvSpPr>
          <p:nvPr>
            <p:ph type="ctrTitle" idx="4294967295"/>
          </p:nvPr>
        </p:nvSpPr>
        <p:spPr>
          <a:xfrm>
            <a:off x="1533282" y="1325633"/>
            <a:ext cx="79359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Red Hat Display"/>
              <a:buNone/>
            </a:pPr>
            <a:r>
              <a:rPr lang="en-US" sz="8200" b="1" i="0" u="none" strike="noStrike" cap="none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you!</a:t>
            </a:r>
            <a:endParaRPr sz="8200" b="1" i="0" u="none" strike="noStrike" cap="none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535" name="Google Shape;535;p62"/>
          <p:cNvSpPr txBox="1">
            <a:spLocks noGrp="1"/>
          </p:cNvSpPr>
          <p:nvPr>
            <p:ph type="subTitle" idx="4294967295"/>
          </p:nvPr>
        </p:nvSpPr>
        <p:spPr>
          <a:xfrm>
            <a:off x="2233504" y="2817607"/>
            <a:ext cx="6850206" cy="15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Red Hat Text"/>
              <a:buNone/>
            </a:pPr>
            <a:r>
              <a:rPr lang="en-US" sz="1600" b="1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Hope you liked our presentation!</a:t>
            </a:r>
            <a:endParaRPr/>
          </a:p>
        </p:txBody>
      </p:sp>
      <p:sp>
        <p:nvSpPr>
          <p:cNvPr id="536" name="Google Shape;536;p62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537" name="Google Shape;537;p62"/>
          <p:cNvSpPr/>
          <p:nvPr/>
        </p:nvSpPr>
        <p:spPr>
          <a:xfrm>
            <a:off x="620179" y="2485433"/>
            <a:ext cx="192298" cy="172618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8" name="Google Shape;53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1535" y="1224363"/>
            <a:ext cx="2463449" cy="2658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7"/>
          <p:cNvSpPr txBox="1">
            <a:spLocks noGrp="1"/>
          </p:cNvSpPr>
          <p:nvPr>
            <p:ph type="ctrTitle"/>
          </p:nvPr>
        </p:nvSpPr>
        <p:spPr>
          <a:xfrm>
            <a:off x="2648269" y="2237700"/>
            <a:ext cx="58134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Use Case Diagram</a:t>
            </a:r>
            <a:endParaRPr/>
          </a:p>
        </p:txBody>
      </p:sp>
      <p:sp>
        <p:nvSpPr>
          <p:cNvPr id="251" name="Google Shape;251;p27"/>
          <p:cNvSpPr txBox="1"/>
          <p:nvPr/>
        </p:nvSpPr>
        <p:spPr>
          <a:xfrm>
            <a:off x="507275" y="1703925"/>
            <a:ext cx="1580400" cy="17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1" dirty="0">
                <a:solidFill>
                  <a:schemeClr val="accent4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2</a:t>
            </a:r>
            <a:endParaRPr sz="9600" b="1" i="0" u="none" strike="noStrike" cap="none" dirty="0">
              <a:solidFill>
                <a:schemeClr val="accent4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  <p:extLst>
      <p:ext uri="{BB962C8B-B14F-4D97-AF65-F5344CB8AC3E}">
        <p14:creationId xmlns:p14="http://schemas.microsoft.com/office/powerpoint/2010/main" val="416108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64" name="Google Shape;264;p29"/>
          <p:cNvSpPr/>
          <p:nvPr/>
        </p:nvSpPr>
        <p:spPr>
          <a:xfrm>
            <a:off x="538614" y="435150"/>
            <a:ext cx="1327256" cy="1306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Customer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Case</a:t>
            </a:r>
            <a:endParaRPr sz="1600" b="0" i="0" u="none" strike="noStrike" cap="none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5870" y="1009650"/>
            <a:ext cx="6635750" cy="312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1848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0"/>
          <p:cNvSpPr txBox="1">
            <a:spLocks noGrp="1"/>
          </p:cNvSpPr>
          <p:nvPr>
            <p:ph type="sldNum" idx="12"/>
          </p:nvPr>
        </p:nvSpPr>
        <p:spPr>
          <a:xfrm>
            <a:off x="8619825" y="4630250"/>
            <a:ext cx="5241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271" name="Google Shape;271;p30"/>
          <p:cNvSpPr/>
          <p:nvPr/>
        </p:nvSpPr>
        <p:spPr>
          <a:xfrm>
            <a:off x="538614" y="435150"/>
            <a:ext cx="1327256" cy="130672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Trader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rPr>
              <a:t>Use Case</a:t>
            </a:r>
            <a:endParaRPr sz="1600" b="0" i="0" u="none" strike="noStrike" cap="none">
              <a:solidFill>
                <a:schemeClr val="dk1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pic>
        <p:nvPicPr>
          <p:cNvPr id="272" name="Google Shape;27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7888" y="668198"/>
            <a:ext cx="6231834" cy="38541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1131655"/>
      </p:ext>
    </p:extLst>
  </p:cSld>
  <p:clrMapOvr>
    <a:masterClrMapping/>
  </p:clrMapOvr>
</p:sld>
</file>

<file path=ppt/theme/theme1.xml><?xml version="1.0" encoding="utf-8"?>
<a:theme xmlns:a="http://schemas.openxmlformats.org/drawingml/2006/main" name="Timandra template">
  <a:themeElements>
    <a:clrScheme name="Custom 347">
      <a:dk1>
        <a:srgbClr val="24283B"/>
      </a:dk1>
      <a:lt1>
        <a:srgbClr val="FFFFFF"/>
      </a:lt1>
      <a:dk2>
        <a:srgbClr val="80828B"/>
      </a:dk2>
      <a:lt2>
        <a:srgbClr val="EAECF0"/>
      </a:lt2>
      <a:accent1>
        <a:srgbClr val="FFCE00"/>
      </a:accent1>
      <a:accent2>
        <a:srgbClr val="FFF14C"/>
      </a:accent2>
      <a:accent3>
        <a:srgbClr val="9FE2D0"/>
      </a:accent3>
      <a:accent4>
        <a:srgbClr val="1AB6D1"/>
      </a:accent4>
      <a:accent5>
        <a:srgbClr val="0784B1"/>
      </a:accent5>
      <a:accent6>
        <a:srgbClr val="EE7673"/>
      </a:accent6>
      <a:hlink>
        <a:srgbClr val="3180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2022</Words>
  <Application>Microsoft Office PowerPoint</Application>
  <PresentationFormat>On-screen Show (16:9)</PresentationFormat>
  <Paragraphs>558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Red Hat Display</vt:lpstr>
      <vt:lpstr>Red Hat Text</vt:lpstr>
      <vt:lpstr>Calibri</vt:lpstr>
      <vt:lpstr>Timandra template</vt:lpstr>
      <vt:lpstr>Nature’s Fresh Mart WIP Presentation</vt:lpstr>
      <vt:lpstr>Meet Our Team</vt:lpstr>
      <vt:lpstr>Website Logo</vt:lpstr>
      <vt:lpstr>Overview</vt:lpstr>
      <vt:lpstr>Entity Relationship Diagram </vt:lpstr>
      <vt:lpstr>PowerPoint Presentation</vt:lpstr>
      <vt:lpstr>Use Case Diagram</vt:lpstr>
      <vt:lpstr>PowerPoint Presentation</vt:lpstr>
      <vt:lpstr>PowerPoint Presentation</vt:lpstr>
      <vt:lpstr>PowerPoint Presentation</vt:lpstr>
      <vt:lpstr>PowerPoint Presentation</vt:lpstr>
      <vt:lpstr>Skills Audit</vt:lpstr>
      <vt:lpstr>PowerPoint Presentation</vt:lpstr>
      <vt:lpstr>PowerPoint Presentation</vt:lpstr>
      <vt:lpstr>MS-Project</vt:lpstr>
      <vt:lpstr>Task Sheet</vt:lpstr>
      <vt:lpstr>Gantt Chart</vt:lpstr>
      <vt:lpstr>Resource Sheet</vt:lpstr>
      <vt:lpstr>Calendar</vt:lpstr>
      <vt:lpstr>Calendar</vt:lpstr>
      <vt:lpstr>Project Calendar</vt:lpstr>
      <vt:lpstr>Timeline</vt:lpstr>
      <vt:lpstr>Network Diagram</vt:lpstr>
      <vt:lpstr>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Wireframe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 Development Progression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Nature’s Fresh Mart WIP Presentation</dc:title>
  <dc:creator>Gaurav Bhansali</dc:creator>
  <cp:lastModifiedBy>harsh gupta</cp:lastModifiedBy>
  <cp:revision>11</cp:revision>
  <dcterms:modified xsi:type="dcterms:W3CDTF">2021-06-13T16:13:20Z</dcterms:modified>
</cp:coreProperties>
</file>